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4" r:id="rId11"/>
    <p:sldId id="275" r:id="rId12"/>
    <p:sldId id="268" r:id="rId13"/>
    <p:sldId id="264" r:id="rId14"/>
    <p:sldId id="269" r:id="rId15"/>
    <p:sldId id="270" r:id="rId16"/>
    <p:sldId id="266" r:id="rId17"/>
    <p:sldId id="267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4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2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95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18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35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7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3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2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66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5/27/2024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263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5/27/2024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5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4187D111-0A9D-421B-84EB-FC5811C3A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0064D7E-06DA-49C2-98D1-4C063EB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D1B7231-4CA0-4EF0-A0F6-BBC5D2289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F16C7D2-2C2B-45A2-B877-AD7F29D21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E4B7AF-75AF-445E-9C56-25B6004E3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F9A02B0-84CC-4983-8CA2-DA39E73F2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B12A9E-E8F5-4BB6-9FAC-B7528DB78E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4E08A66-700A-4A93-8C53-51D5607B8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9E4E565-75A8-4E72-8D5F-0B62E6B49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1FD7EC-834D-4087-9B69-7793E1A5B4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4853CF-E211-4741-8BB6-936918F20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08328EE-5DD9-49DB-AD4B-4F0A76A0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404B81F-9DCC-4C62-8962-2B6C36255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41ED921-643C-4B5B-86E6-99E818479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D09725-F1B5-4342-A3A6-25BDC7261C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C5251DB-B92C-4E4E-9BAE-B3EB8A9A3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2389C50-96FA-4F8E-A890-EE4967379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497D116-7C85-4317-8284-E647BAFC3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D6ED932-F3DD-4BB6-8FC3-6E205965D9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850A286-F068-43D3-8DEA-272E28F30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F3A2DA1-C0E2-44DE-AAA4-D2F262CB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D8CC984-8A5C-4205-9CE0-218DA79F1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12901BA-B376-4054-8C31-BE75DF480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72BA8E1-2C05-43A7-AABF-8D614E07D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D58E52-4C85-48FF-ADA3-F8F66B995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C61787A-32B8-440E-B1A5-1CAEC9D11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9D651FB-65B3-4DBD-9428-08407511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34A6116-8F7B-4C9A-9B9D-EF25C8BFA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CC776F-EA3D-4898-9730-88C6605FD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81A3030-F8B6-4D5E-8A8F-7CE0C81E9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49129F1-E775-4904-9569-F08FA175DF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C93E5BB-B3BE-4416-A1B2-5A2CDA8B0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3FD179A-45E8-4D8F-8F75-6E4A266F84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8647684-059D-EB0B-F19D-67D1F1AFC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393" y="711494"/>
            <a:ext cx="5425280" cy="5415739"/>
          </a:xfrm>
        </p:spPr>
        <p:txBody>
          <a:bodyPr anchor="ctr">
            <a:normAutofit fontScale="90000"/>
          </a:bodyPr>
          <a:lstStyle/>
          <a:p>
            <a:r>
              <a:rPr lang="en-US" dirty="0"/>
              <a:t>Project 4 Group 4</a:t>
            </a:r>
            <a:br>
              <a:rPr lang="en-US" dirty="0"/>
            </a:br>
            <a:r>
              <a:rPr lang="en-US" dirty="0"/>
              <a:t>- Xiang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Neural Style Transfer walk through</a:t>
            </a:r>
            <a:br>
              <a:rPr lang="en-US" sz="2400" dirty="0"/>
            </a:br>
            <a:r>
              <a:rPr lang="en-US" sz="2400" dirty="0"/>
              <a:t>&amp;</a:t>
            </a:r>
            <a:br>
              <a:rPr lang="en-US" sz="2400" dirty="0"/>
            </a:br>
            <a:r>
              <a:rPr lang="en-US" sz="2400" dirty="0"/>
              <a:t>Stable Diffusion Demo through web application</a:t>
            </a:r>
            <a:br>
              <a:rPr lang="en-US" sz="2400" dirty="0"/>
            </a:br>
            <a:r>
              <a:rPr lang="en-US" sz="2400" dirty="0"/>
              <a:t>&amp;</a:t>
            </a:r>
            <a:br>
              <a:rPr lang="en-US" sz="2400" dirty="0"/>
            </a:br>
            <a:r>
              <a:rPr lang="en-US" sz="2400" dirty="0"/>
              <a:t>Image Interpolation with Stable Diffusion</a:t>
            </a:r>
            <a:br>
              <a:rPr lang="en-US" dirty="0"/>
            </a:br>
            <a:endParaRPr lang="en-US" dirty="0"/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729E7B49-E1D9-4EAE-8B30-D958A9580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2" y="31448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2BA0570-7BB5-4FB7-B41A-048CE0327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7316" y="-3109"/>
            <a:ext cx="6098262" cy="6861109"/>
          </a:xfrm>
          <a:custGeom>
            <a:avLst/>
            <a:gdLst>
              <a:gd name="connsiteX0" fmla="*/ 2247706 w 6098262"/>
              <a:gd name="connsiteY0" fmla="*/ 0 h 6861109"/>
              <a:gd name="connsiteX1" fmla="*/ 6098262 w 6098262"/>
              <a:gd name="connsiteY1" fmla="*/ 0 h 6861109"/>
              <a:gd name="connsiteX2" fmla="*/ 6098262 w 6098262"/>
              <a:gd name="connsiteY2" fmla="*/ 6861109 h 6861109"/>
              <a:gd name="connsiteX3" fmla="*/ 2247706 w 6098262"/>
              <a:gd name="connsiteY3" fmla="*/ 6861109 h 6861109"/>
              <a:gd name="connsiteX4" fmla="*/ 2247706 w 6098262"/>
              <a:gd name="connsiteY4" fmla="*/ 6857999 h 6861109"/>
              <a:gd name="connsiteX5" fmla="*/ 274850 w 6098262"/>
              <a:gd name="connsiteY5" fmla="*/ 6857999 h 6861109"/>
              <a:gd name="connsiteX6" fmla="*/ 954409 w 6098262"/>
              <a:gd name="connsiteY6" fmla="*/ 1 h 6861109"/>
              <a:gd name="connsiteX7" fmla="*/ 2247706 w 6098262"/>
              <a:gd name="connsiteY7" fmla="*/ 1 h 6861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8262" h="6861109">
                <a:moveTo>
                  <a:pt x="2247706" y="0"/>
                </a:moveTo>
                <a:lnTo>
                  <a:pt x="6098262" y="0"/>
                </a:lnTo>
                <a:lnTo>
                  <a:pt x="6098262" y="6861109"/>
                </a:lnTo>
                <a:lnTo>
                  <a:pt x="2247706" y="6861109"/>
                </a:lnTo>
                <a:lnTo>
                  <a:pt x="2247706" y="6857999"/>
                </a:lnTo>
                <a:lnTo>
                  <a:pt x="274850" y="6857999"/>
                </a:lnTo>
                <a:cubicBezTo>
                  <a:pt x="-619306" y="3429000"/>
                  <a:pt x="954409" y="3429000"/>
                  <a:pt x="954409" y="1"/>
                </a:cubicBezTo>
                <a:lnTo>
                  <a:pt x="224770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7" name="Picture 46" descr="A splash of colors on a white surface">
            <a:extLst>
              <a:ext uri="{FF2B5EF4-FFF2-40B4-BE49-F238E27FC236}">
                <a16:creationId xmlns:a16="http://schemas.microsoft.com/office/drawing/2014/main" id="{9705D5C0-DBD4-4271-4CD3-A3F40CFCA7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0000"/>
          </a:blip>
          <a:srcRect r="33338" b="-2"/>
          <a:stretch/>
        </p:blipFill>
        <p:spPr>
          <a:xfrm>
            <a:off x="6097316" y="-3108"/>
            <a:ext cx="6098262" cy="6861108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7659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canal with a bridge and trees&#10;&#10;Description automatically generated">
            <a:extLst>
              <a:ext uri="{FF2B5EF4-FFF2-40B4-BE49-F238E27FC236}">
                <a16:creationId xmlns:a16="http://schemas.microsoft.com/office/drawing/2014/main" id="{8A1F847C-A1C5-6FF7-F782-C69EE5002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3" y="3631691"/>
            <a:ext cx="3998260" cy="2666839"/>
          </a:xfrm>
          <a:prstGeom prst="rect">
            <a:avLst/>
          </a:prstGeom>
        </p:spPr>
      </p:pic>
      <p:pic>
        <p:nvPicPr>
          <p:cNvPr id="5" name="Picture 4" descr="A bed with a rug and a chair&#10;&#10;Description automatically generated with medium confidence">
            <a:extLst>
              <a:ext uri="{FF2B5EF4-FFF2-40B4-BE49-F238E27FC236}">
                <a16:creationId xmlns:a16="http://schemas.microsoft.com/office/drawing/2014/main" id="{4AE44CFB-5623-7174-E8FA-02D37D76F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23" y="427328"/>
            <a:ext cx="3998261" cy="3117394"/>
          </a:xfrm>
          <a:prstGeom prst="rect">
            <a:avLst/>
          </a:prstGeom>
        </p:spPr>
      </p:pic>
      <p:pic>
        <p:nvPicPr>
          <p:cNvPr id="7" name="Picture 6" descr="A drawing of a bedroom&#10;&#10;Description automatically generated">
            <a:extLst>
              <a:ext uri="{FF2B5EF4-FFF2-40B4-BE49-F238E27FC236}">
                <a16:creationId xmlns:a16="http://schemas.microsoft.com/office/drawing/2014/main" id="{A241CCC1-A9B1-9378-23B8-175782E705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727" y="323588"/>
            <a:ext cx="6209685" cy="620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97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with a bridge over water&#10;&#10;Description automatically generated">
            <a:extLst>
              <a:ext uri="{FF2B5EF4-FFF2-40B4-BE49-F238E27FC236}">
                <a16:creationId xmlns:a16="http://schemas.microsoft.com/office/drawing/2014/main" id="{19ED6865-672D-6052-B8FC-D38982E5D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" y="1111044"/>
            <a:ext cx="3836616" cy="2317956"/>
          </a:xfrm>
          <a:prstGeom prst="rect">
            <a:avLst/>
          </a:prstGeom>
        </p:spPr>
      </p:pic>
      <p:pic>
        <p:nvPicPr>
          <p:cNvPr id="5" name="Picture 4" descr="A bridge over a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9F0E8293-B9F0-7B56-CACA-8CC91C3DD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56" y="134523"/>
            <a:ext cx="6588954" cy="6588954"/>
          </a:xfrm>
          <a:prstGeom prst="rect">
            <a:avLst/>
          </a:prstGeom>
        </p:spPr>
      </p:pic>
      <p:pic>
        <p:nvPicPr>
          <p:cNvPr id="7" name="Picture 6" descr="A painting of a starry night&#10;&#10;Description automatically generated">
            <a:extLst>
              <a:ext uri="{FF2B5EF4-FFF2-40B4-BE49-F238E27FC236}">
                <a16:creationId xmlns:a16="http://schemas.microsoft.com/office/drawing/2014/main" id="{B9442FDA-E2BF-8C73-2788-818A1E123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" y="3654840"/>
            <a:ext cx="3836616" cy="201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9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7158934-86B2-3FD6-6CBB-EF4C5C423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67"/>
            <a:ext cx="12192000" cy="515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44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9AF19-2F84-5601-E3FD-EE34152F9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-218661"/>
            <a:ext cx="10501177" cy="1401231"/>
          </a:xfrm>
        </p:spPr>
        <p:txBody>
          <a:bodyPr/>
          <a:lstStyle/>
          <a:p>
            <a:r>
              <a:rPr lang="en-US" dirty="0"/>
              <a:t>Stable Diffusion: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667532-86FD-82F3-1432-22997772A828}"/>
              </a:ext>
            </a:extLst>
          </p:cNvPr>
          <p:cNvSpPr txBox="1"/>
          <p:nvPr/>
        </p:nvSpPr>
        <p:spPr>
          <a:xfrm>
            <a:off x="691078" y="1401231"/>
            <a:ext cx="10363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Stable Diffusion is a deep learning, text-to-image model released in 2022 based on diffusion techniques. 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Stable Diffusion consists of three parts:</a:t>
            </a:r>
          </a:p>
          <a:p>
            <a:pPr algn="l"/>
            <a:endParaRPr lang="en-US" b="0" i="0" dirty="0">
              <a:solidFill>
                <a:srgbClr val="212529"/>
              </a:solidFill>
              <a:effectLst/>
              <a:highlight>
                <a:srgbClr val="FFFFFF"/>
              </a:highlight>
              <a:latin typeface="Open Sans" panose="020F050202020403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A text encoder, which turns your prompt into a latent vector.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A diffusion model, which repeatedly "denoises" a 64x64 latent image patch.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F0502020204030204" pitchFamily="34" charset="0"/>
              </a:rPr>
              <a:t>A decoder, which turns the final 64x64 latent patch into a higher-resolution 512x512 image.</a:t>
            </a:r>
          </a:p>
          <a:p>
            <a:endParaRPr lang="en-US" dirty="0"/>
          </a:p>
        </p:txBody>
      </p:sp>
      <p:pic>
        <p:nvPicPr>
          <p:cNvPr id="7" name="Picture 6" descr="A collage of a bottle and a glass of wine&#10;&#10;Description automatically generated">
            <a:extLst>
              <a:ext uri="{FF2B5EF4-FFF2-40B4-BE49-F238E27FC236}">
                <a16:creationId xmlns:a16="http://schemas.microsoft.com/office/drawing/2014/main" id="{818B2C23-EE9D-31A0-BEF4-8A619ED4D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978" y="3343765"/>
            <a:ext cx="7747244" cy="3414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1161E-09E7-090F-949F-43412D4C41C1}"/>
              </a:ext>
            </a:extLst>
          </p:cNvPr>
          <p:cNvSpPr txBox="1"/>
          <p:nvPr/>
        </p:nvSpPr>
        <p:spPr>
          <a:xfrm>
            <a:off x="602588" y="3897762"/>
            <a:ext cx="30746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Open Sans" panose="020B0606030504020204" pitchFamily="34" charset="0"/>
              </a:rPr>
              <a:t>T</a:t>
            </a:r>
            <a:r>
              <a:rPr lang="en-US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Open Sans" panose="020B0606030504020204" pitchFamily="34" charset="0"/>
              </a:rPr>
              <a:t>he model uses its training data distribution to hallucinate the visual details that would be most likely given the input.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524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D3B01-CAD5-7043-3C9C-D2AFFA04E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410" y="605282"/>
            <a:ext cx="3045180" cy="884671"/>
          </a:xfrm>
        </p:spPr>
        <p:txBody>
          <a:bodyPr/>
          <a:lstStyle/>
          <a:p>
            <a:r>
              <a:rPr lang="en-US" dirty="0"/>
              <a:t>Denoising</a:t>
            </a:r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766EE4CF-2B7A-5BF0-708C-4ED87CA3D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95" y="2025213"/>
            <a:ext cx="8455010" cy="422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716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90C3-B6EA-5CEA-E7CE-F246042B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General Latent Diffusion Model Structure</a:t>
            </a:r>
          </a:p>
        </p:txBody>
      </p:sp>
      <p:pic>
        <p:nvPicPr>
          <p:cNvPr id="4" name="Picture 3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DFE2E963-9E42-4688-6C78-C707E4E87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5" y="2444391"/>
            <a:ext cx="73342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29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8F6AF7-6DE3-91F0-36E3-CBA738D5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688" y="150743"/>
            <a:ext cx="10501312" cy="1036007"/>
          </a:xfrm>
        </p:spPr>
        <p:txBody>
          <a:bodyPr>
            <a:normAutofit/>
          </a:bodyPr>
          <a:lstStyle/>
          <a:p>
            <a:r>
              <a:rPr lang="en-US" dirty="0"/>
              <a:t>Actual Stable Diffusion Architect: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B2BFD6-B855-4B9C-FC13-C279FA0C5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127" y="1186750"/>
            <a:ext cx="8064234" cy="530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09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0D4099D-4F38-BC98-D5C5-2B440401A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1" y="385141"/>
            <a:ext cx="12078119" cy="608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95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C6EEA-EB14-FAF2-4D8B-D4BCA9705358}"/>
              </a:ext>
            </a:extLst>
          </p:cNvPr>
          <p:cNvSpPr txBox="1"/>
          <p:nvPr/>
        </p:nvSpPr>
        <p:spPr>
          <a:xfrm>
            <a:off x="3105092" y="338891"/>
            <a:ext cx="6722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Image Interpolation with Stable Diffusion</a:t>
            </a:r>
          </a:p>
        </p:txBody>
      </p:sp>
      <p:pic>
        <p:nvPicPr>
          <p:cNvPr id="5" name="Picture 4" descr="A screenshot of a black and white text&#10;&#10;Description automatically generated">
            <a:extLst>
              <a:ext uri="{FF2B5EF4-FFF2-40B4-BE49-F238E27FC236}">
                <a16:creationId xmlns:a16="http://schemas.microsoft.com/office/drawing/2014/main" id="{AD531B89-F487-A496-9C71-D1ABF205F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99" y="1056605"/>
            <a:ext cx="8443083" cy="546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79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s Square street with cars and neon signs&#10;&#10;Description automatically generated">
            <a:extLst>
              <a:ext uri="{FF2B5EF4-FFF2-40B4-BE49-F238E27FC236}">
                <a16:creationId xmlns:a16="http://schemas.microsoft.com/office/drawing/2014/main" id="{869FB12A-0C78-872F-3741-136DECF3C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603" y="282678"/>
            <a:ext cx="6078794" cy="607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42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E89C-8F3F-6DF1-AA81-3521F6CF8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7" y="722903"/>
            <a:ext cx="10501177" cy="712607"/>
          </a:xfrm>
        </p:spPr>
        <p:txBody>
          <a:bodyPr>
            <a:normAutofit fontScale="90000"/>
          </a:bodyPr>
          <a:lstStyle/>
          <a:p>
            <a:r>
              <a:rPr lang="en-US" dirty="0"/>
              <a:t>CNN revisit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30C36C6-6457-4C8A-77FB-AE33D1CBD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214" y="0"/>
            <a:ext cx="4363786" cy="6774226"/>
          </a:xfrm>
          <a:prstGeom prst="rect">
            <a:avLst/>
          </a:prstGeom>
        </p:spPr>
      </p:pic>
      <p:pic>
        <p:nvPicPr>
          <p:cNvPr id="8" name="Picture 7" descr="A diagram of a layer&#10;&#10;Description automatically generated">
            <a:extLst>
              <a:ext uri="{FF2B5EF4-FFF2-40B4-BE49-F238E27FC236}">
                <a16:creationId xmlns:a16="http://schemas.microsoft.com/office/drawing/2014/main" id="{CCA60EDE-B8E4-6E3F-0A86-E27AA1AF3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42" y="3086312"/>
            <a:ext cx="7369072" cy="3687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14AD1D-B46D-E826-8F13-D8E4192D255C}"/>
              </a:ext>
            </a:extLst>
          </p:cNvPr>
          <p:cNvSpPr txBox="1"/>
          <p:nvPr/>
        </p:nvSpPr>
        <p:spPr>
          <a:xfrm>
            <a:off x="691077" y="1696748"/>
            <a:ext cx="642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 layer – scan input with a filter of weight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Feature maps – output of the conv layer and input of next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VGG models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385104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CAAB02-8B58-408B-81C2-B13871114426}"/>
              </a:ext>
            </a:extLst>
          </p:cNvPr>
          <p:cNvSpPr txBox="1"/>
          <p:nvPr/>
        </p:nvSpPr>
        <p:spPr>
          <a:xfrm>
            <a:off x="2448232" y="2497976"/>
            <a:ext cx="729553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092055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CA2DC-919F-3C68-41CE-CFBB15E69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917" y="301424"/>
            <a:ext cx="10501177" cy="801097"/>
          </a:xfrm>
        </p:spPr>
        <p:txBody>
          <a:bodyPr>
            <a:normAutofit fontScale="90000"/>
          </a:bodyPr>
          <a:lstStyle/>
          <a:p>
            <a:r>
              <a:rPr lang="en-US" dirty="0"/>
              <a:t>What the input image looks like inside CNN</a:t>
            </a:r>
          </a:p>
        </p:txBody>
      </p:sp>
      <p:pic>
        <p:nvPicPr>
          <p:cNvPr id="4" name="Picture 3" descr="A diagram of different features&#10;&#10;Description automatically generated">
            <a:extLst>
              <a:ext uri="{FF2B5EF4-FFF2-40B4-BE49-F238E27FC236}">
                <a16:creationId xmlns:a16="http://schemas.microsoft.com/office/drawing/2014/main" id="{716F152A-8DE0-4FDA-86DC-50D1B0F59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10" y="2534520"/>
            <a:ext cx="8919174" cy="41201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7C0936-F3A8-09A9-082C-A323BB85E038}"/>
              </a:ext>
            </a:extLst>
          </p:cNvPr>
          <p:cNvSpPr txBox="1"/>
          <p:nvPr/>
        </p:nvSpPr>
        <p:spPr>
          <a:xfrm>
            <a:off x="766917" y="1218356"/>
            <a:ext cx="1010756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SegoeUIVariable"/>
              </a:rPr>
              <a:t>Copilot:</a:t>
            </a:r>
          </a:p>
          <a:p>
            <a:r>
              <a:rPr lang="en-US" dirty="0">
                <a:latin typeface="SegoeUIVariable"/>
              </a:rPr>
              <a:t>T</a:t>
            </a:r>
            <a:r>
              <a:rPr lang="en-US" b="0" i="0" dirty="0">
                <a:effectLst/>
                <a:latin typeface="SegoeUIVariable"/>
              </a:rPr>
              <a:t>o learn hierarchical features. Lower layers (from CNN) learn simple, low-level features like edges and colors, while higher layers combine these low-level features to learn more complex, high-level features like shapes or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6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D53C93-4694-52FC-A611-AA48AECD8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833" y="354063"/>
            <a:ext cx="6172735" cy="61498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D50218-A6EF-FB83-3440-FC820C96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11" y="93639"/>
            <a:ext cx="10501177" cy="1401231"/>
          </a:xfrm>
        </p:spPr>
        <p:txBody>
          <a:bodyPr/>
          <a:lstStyle/>
          <a:p>
            <a:r>
              <a:rPr lang="en-US" dirty="0"/>
              <a:t>Neural Style Transfer</a:t>
            </a:r>
          </a:p>
        </p:txBody>
      </p:sp>
      <p:pic>
        <p:nvPicPr>
          <p:cNvPr id="4" name="Picture 3" descr="A document with text on it&#10;&#10;Description automatically generated">
            <a:extLst>
              <a:ext uri="{FF2B5EF4-FFF2-40B4-BE49-F238E27FC236}">
                <a16:creationId xmlns:a16="http://schemas.microsoft.com/office/drawing/2014/main" id="{5FFAB614-E9DA-E35C-FDD5-22296A0C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7" y="1662018"/>
            <a:ext cx="5777287" cy="437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47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text&#10;&#10;Description automatically generated">
            <a:extLst>
              <a:ext uri="{FF2B5EF4-FFF2-40B4-BE49-F238E27FC236}">
                <a16:creationId xmlns:a16="http://schemas.microsoft.com/office/drawing/2014/main" id="{47E4B02A-EEF8-273E-EC75-D5D4297E8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35" y="1476405"/>
            <a:ext cx="5342083" cy="739204"/>
          </a:xfrm>
          <a:prstGeom prst="rect">
            <a:avLst/>
          </a:prstGeom>
        </p:spPr>
      </p:pic>
      <p:pic>
        <p:nvPicPr>
          <p:cNvPr id="6" name="Picture 5" descr="A computer screen with text and images&#10;&#10;Description automatically generated">
            <a:extLst>
              <a:ext uri="{FF2B5EF4-FFF2-40B4-BE49-F238E27FC236}">
                <a16:creationId xmlns:a16="http://schemas.microsoft.com/office/drawing/2014/main" id="{D7FBD3F2-EDD0-B37E-743B-B9FE2818A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11" y="2476711"/>
            <a:ext cx="4877223" cy="3635055"/>
          </a:xfrm>
          <a:prstGeom prst="rect">
            <a:avLst/>
          </a:prstGeom>
        </p:spPr>
      </p:pic>
      <p:pic>
        <p:nvPicPr>
          <p:cNvPr id="8" name="Picture 7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F2111132-33A2-38F7-8CE5-00FE0ADB8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30360"/>
            <a:ext cx="5387807" cy="1562235"/>
          </a:xfrm>
          <a:prstGeom prst="rect">
            <a:avLst/>
          </a:prstGeom>
        </p:spPr>
      </p:pic>
      <p:pic>
        <p:nvPicPr>
          <p:cNvPr id="12" name="Picture 1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F4716C7E-3C68-AF7F-67B2-EBDEC3DBD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92595"/>
            <a:ext cx="5387807" cy="355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B7C5D0B-CEFB-E557-4F16-DF79048A6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88" y="247221"/>
            <a:ext cx="5456393" cy="929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7EEBF9-02EE-6FFB-DF71-5D5A1BE05F16}"/>
              </a:ext>
            </a:extLst>
          </p:cNvPr>
          <p:cNvSpPr txBox="1"/>
          <p:nvPr/>
        </p:nvSpPr>
        <p:spPr>
          <a:xfrm>
            <a:off x="5277389" y="202940"/>
            <a:ext cx="3451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Loss Function</a:t>
            </a:r>
          </a:p>
        </p:txBody>
      </p:sp>
      <p:pic>
        <p:nvPicPr>
          <p:cNvPr id="11" name="Picture 10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32090699-1DD5-C95C-AB87-CE0719D40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3" y="5260795"/>
            <a:ext cx="4328535" cy="96020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CFFA34-AF3E-AED5-2223-AC73C7DD02CA}"/>
              </a:ext>
            </a:extLst>
          </p:cNvPr>
          <p:cNvSpPr txBox="1"/>
          <p:nvPr/>
        </p:nvSpPr>
        <p:spPr>
          <a:xfrm>
            <a:off x="1264180" y="4964887"/>
            <a:ext cx="2792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Content Loss</a:t>
            </a:r>
          </a:p>
        </p:txBody>
      </p:sp>
      <p:pic>
        <p:nvPicPr>
          <p:cNvPr id="18" name="Picture 17" descr="A mathematical equation with a small triangle and a small triangle&#10;&#10;Description automatically generated with medium confidence">
            <a:extLst>
              <a:ext uri="{FF2B5EF4-FFF2-40B4-BE49-F238E27FC236}">
                <a16:creationId xmlns:a16="http://schemas.microsoft.com/office/drawing/2014/main" id="{CF8FD90A-82A9-4DAE-586A-D36261743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96" y="4666667"/>
            <a:ext cx="2263336" cy="967824"/>
          </a:xfrm>
          <a:prstGeom prst="rect">
            <a:avLst/>
          </a:prstGeom>
        </p:spPr>
      </p:pic>
      <p:pic>
        <p:nvPicPr>
          <p:cNvPr id="20" name="Picture 19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35EEC12F-B3D2-5EB8-0B0B-DE289B8DB2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132" y="1107669"/>
            <a:ext cx="3749365" cy="22176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39E2CB-80AC-9FCC-52DD-21E022822915}"/>
              </a:ext>
            </a:extLst>
          </p:cNvPr>
          <p:cNvSpPr txBox="1"/>
          <p:nvPr/>
        </p:nvSpPr>
        <p:spPr>
          <a:xfrm>
            <a:off x="9129838" y="923003"/>
            <a:ext cx="296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Style Loss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9624E8-06AC-52A5-9F63-9935F19F0A3E}"/>
              </a:ext>
            </a:extLst>
          </p:cNvPr>
          <p:cNvSpPr txBox="1"/>
          <p:nvPr/>
        </p:nvSpPr>
        <p:spPr>
          <a:xfrm>
            <a:off x="8465275" y="4297335"/>
            <a:ext cx="199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Gram Matrix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E06C98-530C-8588-150C-4BA63DF0FB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476" y="5855909"/>
            <a:ext cx="7201524" cy="838273"/>
          </a:xfrm>
          <a:prstGeom prst="rect">
            <a:avLst/>
          </a:prstGeom>
        </p:spPr>
      </p:pic>
      <p:pic>
        <p:nvPicPr>
          <p:cNvPr id="26" name="Picture 25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0DC5115-4FCC-D39F-DF8C-7F1356979E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45" y="6150485"/>
            <a:ext cx="4282811" cy="4191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A92DDB2-61F9-1903-66AB-3F7F33339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480" y="3351056"/>
            <a:ext cx="4138019" cy="365792"/>
          </a:xfrm>
          <a:prstGeom prst="rect">
            <a:avLst/>
          </a:prstGeom>
        </p:spPr>
      </p:pic>
      <p:pic>
        <p:nvPicPr>
          <p:cNvPr id="32" name="Picture 31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EF16C23-6A71-717C-1D29-168C88B903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01" y="1148374"/>
            <a:ext cx="6552450" cy="366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6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eer eating grass near a lake&#10;&#10;Description automatically generated">
            <a:extLst>
              <a:ext uri="{FF2B5EF4-FFF2-40B4-BE49-F238E27FC236}">
                <a16:creationId xmlns:a16="http://schemas.microsoft.com/office/drawing/2014/main" id="{550D2669-82DD-C509-60AB-3E02F6E2E8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33" y="264949"/>
            <a:ext cx="6369150" cy="6369150"/>
          </a:xfrm>
          <a:prstGeom prst="rect">
            <a:avLst/>
          </a:prstGeom>
        </p:spPr>
      </p:pic>
      <p:pic>
        <p:nvPicPr>
          <p:cNvPr id="5" name="Picture 4" descr="A painting of a city street&#10;&#10;Description automatically generated">
            <a:extLst>
              <a:ext uri="{FF2B5EF4-FFF2-40B4-BE49-F238E27FC236}">
                <a16:creationId xmlns:a16="http://schemas.microsoft.com/office/drawing/2014/main" id="{25FB6E39-1818-A00A-9082-A4DEDF00A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59" y="3571598"/>
            <a:ext cx="4074243" cy="3116796"/>
          </a:xfrm>
          <a:prstGeom prst="rect">
            <a:avLst/>
          </a:prstGeom>
        </p:spPr>
      </p:pic>
      <p:pic>
        <p:nvPicPr>
          <p:cNvPr id="7" name="Picture 6" descr="A deer eating grass near a lake&#10;&#10;Description automatically generated">
            <a:extLst>
              <a:ext uri="{FF2B5EF4-FFF2-40B4-BE49-F238E27FC236}">
                <a16:creationId xmlns:a16="http://schemas.microsoft.com/office/drawing/2014/main" id="{421996F5-51BE-446F-D0A0-3A12DEF4D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60" y="169606"/>
            <a:ext cx="4074243" cy="325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61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FC4251AD-C0CD-17A4-BBA9-6FD94B263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324" y="277832"/>
            <a:ext cx="6225049" cy="6225049"/>
          </a:xfrm>
          <a:prstGeom prst="rect">
            <a:avLst/>
          </a:prstGeom>
        </p:spPr>
      </p:pic>
      <p:pic>
        <p:nvPicPr>
          <p:cNvPr id="5" name="Picture 4" descr="A large wave of water&#10;&#10;Description automatically generated">
            <a:extLst>
              <a:ext uri="{FF2B5EF4-FFF2-40B4-BE49-F238E27FC236}">
                <a16:creationId xmlns:a16="http://schemas.microsoft.com/office/drawing/2014/main" id="{CB2DD48E-006C-7436-8E3E-21F215400F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89" y="3390357"/>
            <a:ext cx="4050889" cy="2746503"/>
          </a:xfrm>
          <a:prstGeom prst="rect">
            <a:avLst/>
          </a:prstGeom>
        </p:spPr>
      </p:pic>
      <p:pic>
        <p:nvPicPr>
          <p:cNvPr id="7" name="Picture 6" descr="A drawing of a person standing in a room&#10;&#10;Description automatically generated">
            <a:extLst>
              <a:ext uri="{FF2B5EF4-FFF2-40B4-BE49-F238E27FC236}">
                <a16:creationId xmlns:a16="http://schemas.microsoft.com/office/drawing/2014/main" id="{1E73AE38-D7E9-B76E-CF24-8295D20CF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90" y="352190"/>
            <a:ext cx="4050890" cy="303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814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landscape with a pagoda and a building&#10;&#10;Description automatically generated">
            <a:extLst>
              <a:ext uri="{FF2B5EF4-FFF2-40B4-BE49-F238E27FC236}">
                <a16:creationId xmlns:a16="http://schemas.microsoft.com/office/drawing/2014/main" id="{4624E721-B009-B0F9-2D13-8B30420BA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10" y="244430"/>
            <a:ext cx="6143745" cy="6143745"/>
          </a:xfrm>
          <a:prstGeom prst="rect">
            <a:avLst/>
          </a:prstGeom>
        </p:spPr>
      </p:pic>
      <p:pic>
        <p:nvPicPr>
          <p:cNvPr id="5" name="Picture 4" descr="A painting of a city street&#10;&#10;Description automatically generated">
            <a:extLst>
              <a:ext uri="{FF2B5EF4-FFF2-40B4-BE49-F238E27FC236}">
                <a16:creationId xmlns:a16="http://schemas.microsoft.com/office/drawing/2014/main" id="{4CE22586-9CF7-5ADF-512D-10109B5150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3" y="3113408"/>
            <a:ext cx="3851033" cy="2946040"/>
          </a:xfrm>
          <a:prstGeom prst="rect">
            <a:avLst/>
          </a:prstGeom>
        </p:spPr>
      </p:pic>
      <p:pic>
        <p:nvPicPr>
          <p:cNvPr id="7" name="Picture 6" descr="A painting of a person sitting on a rock&#10;&#10;Description automatically generated">
            <a:extLst>
              <a:ext uri="{FF2B5EF4-FFF2-40B4-BE49-F238E27FC236}">
                <a16:creationId xmlns:a16="http://schemas.microsoft.com/office/drawing/2014/main" id="{F027523A-33CF-E276-E3E1-2E6EE64C0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4" y="449777"/>
            <a:ext cx="3851033" cy="266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19890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235</Words>
  <Application>Microsoft Office PowerPoint</Application>
  <PresentationFormat>Widescreen</PresentationFormat>
  <Paragraphs>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SegoeUIVariable</vt:lpstr>
      <vt:lpstr>Arial</vt:lpstr>
      <vt:lpstr>Grandview</vt:lpstr>
      <vt:lpstr>Open Sans</vt:lpstr>
      <vt:lpstr>Wingdings</vt:lpstr>
      <vt:lpstr>CosineVTI</vt:lpstr>
      <vt:lpstr>Project 4 Group 4 - Xiang  Neural Style Transfer walk through &amp; Stable Diffusion Demo through web application &amp; Image Interpolation with Stable Diffusion </vt:lpstr>
      <vt:lpstr>CNN revisit</vt:lpstr>
      <vt:lpstr>What the input image looks like inside CNN</vt:lpstr>
      <vt:lpstr>Neural Style Transfer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Stable Diffusion:</vt:lpstr>
      <vt:lpstr>Denoising</vt:lpstr>
      <vt:lpstr>General Latent Diffusion Model Structure</vt:lpstr>
      <vt:lpstr>Actual Stable Diffusion Architect: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4 - Xiang  Neural Style Transfer &amp; Stable Diffusion Tuning </dc:title>
  <dc:creator>Office</dc:creator>
  <cp:lastModifiedBy>Office</cp:lastModifiedBy>
  <cp:revision>9</cp:revision>
  <dcterms:created xsi:type="dcterms:W3CDTF">2024-05-26T15:11:43Z</dcterms:created>
  <dcterms:modified xsi:type="dcterms:W3CDTF">2024-05-27T09:55:58Z</dcterms:modified>
</cp:coreProperties>
</file>